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324" r:id="rId2"/>
    <p:sldId id="10523" r:id="rId3"/>
    <p:sldId id="1049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8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5988A-FAE8-4873-9704-606085B6B2AA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01709-C942-4179-9166-907DC4F1B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latin typeface="Montserrat"/>
                <a:ea typeface="Montserrat"/>
                <a:cs typeface="Montserrat"/>
                <a:sym typeface="Montserrat"/>
              </a:rPr>
              <a:t>REMARKS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b="1">
              <a:latin typeface="Montserrat"/>
              <a:ea typeface="Montserrat"/>
              <a:cs typeface="Montserrat"/>
              <a:sym typeface="Montserrat"/>
            </a:endParaRPr>
          </a:p>
          <a:p>
            <a:pPr marL="628650" lvl="1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en-US" sz="1100">
                <a:latin typeface="Montserrat"/>
                <a:ea typeface="Montserrat"/>
                <a:cs typeface="Montserrat"/>
                <a:sym typeface="Montserrat"/>
              </a:rPr>
              <a:t>Thank you for your time today. It’s been a pleasure sharing with you how P&amp;G’s focus on innovation, values and talent is experienced through the lives of students and interns.</a:t>
            </a:r>
          </a:p>
          <a:p>
            <a:pPr marL="628650" lvl="1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en-US" sz="1100">
                <a:latin typeface="Montserrat"/>
                <a:ea typeface="Montserrat"/>
                <a:cs typeface="Montserrat"/>
                <a:sym typeface="Montserrat"/>
              </a:rPr>
              <a:t>We hope that you will join us as we continue down our path of constructive disruption.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DEE2F9-A1D7-E142-8017-6FC1AFE0AF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693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r>
              <a:rPr lang="en-US" sz="11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REMARKS</a:t>
            </a:r>
          </a:p>
          <a:p>
            <a: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endParaRPr lang="en-US" sz="1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●"/>
            </a:pPr>
            <a:r>
              <a:rPr lang="en-US" sz="1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Fundamental to our ability to stay relevant is our people.</a:t>
            </a:r>
            <a:endParaRPr lang="en-US" sz="1100"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●"/>
            </a:pPr>
            <a:r>
              <a:rPr lang="en-US" sz="1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Every employee whether an Intern, plant manager, engineer or marketer are trusted to lead from Day 1. </a:t>
            </a:r>
            <a:endParaRPr lang="en-US" sz="1100"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●"/>
            </a:pPr>
            <a:r>
              <a:rPr lang="en-US" sz="1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We take leadership seriously and when you decide to work for us, you are making a commitment to your own development that will serve you in work and in life. </a:t>
            </a:r>
            <a:endParaRPr lang="en-US" sz="1100"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●"/>
            </a:pPr>
            <a:r>
              <a:rPr lang="en-US" sz="1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As students, you’ve made a significant investment in your education.</a:t>
            </a:r>
            <a:endParaRPr lang="en-US" sz="1100"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●"/>
            </a:pPr>
            <a:r>
              <a:rPr lang="en-US" sz="1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Choosing an employer whose culture helps coach, develop and mentor you with a fast-paced career progression is the greatest ROI (return on investment) you can get in the early stages of your career. </a:t>
            </a:r>
            <a:endParaRPr lang="en-US" sz="1100"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●"/>
            </a:pPr>
            <a:r>
              <a:rPr lang="en-US" sz="1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We give you experience starting Day 1 that builds your c-suite potential through real decision-making authority. </a:t>
            </a:r>
            <a:endParaRPr lang="en-US" sz="1100"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●"/>
            </a:pPr>
            <a:r>
              <a:rPr lang="en-US" sz="1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We provide frequent opportunities for talent to move across brands and geographies to tackle new challenges.</a:t>
            </a:r>
            <a:endParaRPr lang="en-US" sz="1100"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●"/>
            </a:pPr>
            <a:r>
              <a:rPr lang="en-US" sz="1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We also provide you with the mentorship and support needed to balance personal growth and professional development. We take care of you so you can take care of business. </a:t>
            </a:r>
            <a:endParaRPr lang="en-US" sz="1100"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●"/>
            </a:pPr>
            <a:r>
              <a:rPr lang="en-US" sz="1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When you choose P&amp;G as your employer, you are trusted to lead and committing to relentless improvement in your work and in yourself. </a:t>
            </a:r>
            <a:endParaRPr lang="en-US" sz="11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sz="120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sz="120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DEE2F9-A1D7-E142-8017-6FC1AFE0AF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671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REMARKS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That was fun!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The truth is your experience at P&amp;G connects you to these remarkable brands. Every day you get to make impact in how consumers experience our brands.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We are a company of leading brands...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DEE2F9-A1D7-E142-8017-6FC1AFE0AF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837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BC5E-1E62-A84B-98B7-90385D4057C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7708-67D9-D84E-B5D8-7024EFDCC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0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BC5E-1E62-A84B-98B7-90385D4057C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7708-67D9-D84E-B5D8-7024EFDCC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39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BC5E-1E62-A84B-98B7-90385D4057C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7708-67D9-D84E-B5D8-7024EFDCC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08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12285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een Gradient Pla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381001"/>
            <a:ext cx="10972800" cy="12678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830918"/>
            <a:ext cx="10972800" cy="45254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8861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BC5E-1E62-A84B-98B7-90385D4057C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7708-67D9-D84E-B5D8-7024EFDCC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63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BC5E-1E62-A84B-98B7-90385D4057C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7708-67D9-D84E-B5D8-7024EFDCC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7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BC5E-1E62-A84B-98B7-90385D4057C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7708-67D9-D84E-B5D8-7024EFDCC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14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BC5E-1E62-A84B-98B7-90385D4057C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7708-67D9-D84E-B5D8-7024EFDCC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0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BC5E-1E62-A84B-98B7-90385D4057C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7708-67D9-D84E-B5D8-7024EFDCC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2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BC5E-1E62-A84B-98B7-90385D4057C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7708-67D9-D84E-B5D8-7024EFDCC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91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BC5E-1E62-A84B-98B7-90385D4057C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7708-67D9-D84E-B5D8-7024EFDCC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27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BC5E-1E62-A84B-98B7-90385D4057C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7708-67D9-D84E-B5D8-7024EFDCC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61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CBC5E-1E62-A84B-98B7-90385D4057C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77708-67D9-D84E-B5D8-7024EFDCC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4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34235A-62B8-914E-8CE4-452DB36820BD}"/>
              </a:ext>
            </a:extLst>
          </p:cNvPr>
          <p:cNvGrpSpPr/>
          <p:nvPr/>
        </p:nvGrpSpPr>
        <p:grpSpPr>
          <a:xfrm>
            <a:off x="2058353" y="1371600"/>
            <a:ext cx="7889745" cy="4034874"/>
            <a:chOff x="2058353" y="1371600"/>
            <a:chExt cx="7889745" cy="403487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516B857-581F-524E-9A5E-0C19144C7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058353" y="1394475"/>
              <a:ext cx="3998748" cy="399874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0148" y="1371600"/>
              <a:ext cx="4037950" cy="40348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230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D73F374-C0B2-3A43-B978-F6FA114BA597}"/>
              </a:ext>
            </a:extLst>
          </p:cNvPr>
          <p:cNvGrpSpPr/>
          <p:nvPr/>
        </p:nvGrpSpPr>
        <p:grpSpPr>
          <a:xfrm>
            <a:off x="-1723535" y="-317700"/>
            <a:ext cx="15021205" cy="7535633"/>
            <a:chOff x="-1723535" y="-317700"/>
            <a:chExt cx="15021205" cy="7535633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1723258" y="-303046"/>
              <a:ext cx="2508918" cy="2506133"/>
            </a:xfrm>
            <a:prstGeom prst="ellipse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83658" y="4711800"/>
              <a:ext cx="2508918" cy="2506133"/>
            </a:xfrm>
            <a:prstGeom prst="ellipse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174"/>
            <a:stretch/>
          </p:blipFill>
          <p:spPr>
            <a:xfrm flipH="1">
              <a:off x="765645" y="4698756"/>
              <a:ext cx="2508918" cy="2506133"/>
            </a:xfrm>
            <a:prstGeom prst="ellipse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73343" y="-301649"/>
              <a:ext cx="2508918" cy="2506134"/>
            </a:xfrm>
            <a:prstGeom prst="ellipse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75320" y="-294170"/>
              <a:ext cx="2508918" cy="2506133"/>
            </a:xfrm>
            <a:prstGeom prst="ellipse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0788752" y="-317700"/>
              <a:ext cx="2508918" cy="2506132"/>
            </a:xfrm>
            <a:prstGeom prst="ellipse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68135" y="4703332"/>
              <a:ext cx="2506132" cy="2509806"/>
            </a:xfrm>
            <a:prstGeom prst="ellipse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1723535" y="2196445"/>
              <a:ext cx="2508918" cy="2507530"/>
            </a:xfrm>
            <a:prstGeom prst="ellipse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81907" y="2188432"/>
              <a:ext cx="2508918" cy="2510324"/>
            </a:xfrm>
            <a:prstGeom prst="ellipse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799436" y="2215979"/>
              <a:ext cx="2471351" cy="2487828"/>
            </a:xfrm>
            <a:prstGeom prst="ellipse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BBF75C9-F962-3E49-8829-C6E9A466A3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9185" y="-303046"/>
              <a:ext cx="2505456" cy="2505456"/>
            </a:xfrm>
            <a:prstGeom prst="ellipse">
              <a:avLst/>
            </a:prstGeom>
            <a:solidFill>
              <a:srgbClr val="FF7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4584C58-759E-8340-95CA-F0AF67B5C1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76715" y="-303046"/>
              <a:ext cx="2505456" cy="25054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7A89563-080F-9344-BEE5-065C09EDFA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76369" y="2198351"/>
              <a:ext cx="2505456" cy="250545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92CCBB1-FD46-524E-B558-0374AB95FC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81907" y="4700649"/>
              <a:ext cx="2505456" cy="250545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5127CD7-70EF-3640-B9AA-59BA8B84A3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9436" y="4700649"/>
              <a:ext cx="2505456" cy="250545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DC8C3C7-C666-FB49-B8D6-A392514961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23535" y="4700649"/>
              <a:ext cx="2505456" cy="250545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632511" y="3401557"/>
            <a:ext cx="2744411" cy="3811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-150" normalizeH="0" baseline="0" noProof="0">
              <a:ln>
                <a:noFill/>
              </a:ln>
              <a:solidFill>
                <a:srgbClr val="FEDB00"/>
              </a:solidFill>
              <a:effectLst/>
              <a:uLnTx/>
              <a:uFillTx/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" y="2150533"/>
            <a:ext cx="2602104" cy="2600120"/>
          </a:xfrm>
          <a:prstGeom prst="rect">
            <a:avLst/>
          </a:prstGeom>
        </p:spPr>
      </p:pic>
      <p:sp>
        <p:nvSpPr>
          <p:cNvPr id="32" name="TextBox 3">
            <a:extLst>
              <a:ext uri="{FF2B5EF4-FFF2-40B4-BE49-F238E27FC236}">
                <a16:creationId xmlns:a16="http://schemas.microsoft.com/office/drawing/2014/main" id="{1BD068C9-BFD4-D34E-B4B9-03A8DDEA31FF}"/>
              </a:ext>
            </a:extLst>
          </p:cNvPr>
          <p:cNvSpPr txBox="1"/>
          <p:nvPr/>
        </p:nvSpPr>
        <p:spPr>
          <a:xfrm>
            <a:off x="3559330" y="2727646"/>
            <a:ext cx="1923742" cy="14970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>
                <a:ln>
                  <a:noFill/>
                </a:ln>
                <a:solidFill>
                  <a:srgbClr val="003CAF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LEAD FROM </a:t>
            </a:r>
            <a:r>
              <a:rPr kumimoji="0" lang="en-US" sz="4000" b="1" i="0" u="none" strike="noStrike" kern="1200" cap="none" spc="-150" normalizeH="0" baseline="0" noProof="0">
                <a:ln>
                  <a:noFill/>
                </a:ln>
                <a:solidFill>
                  <a:srgbClr val="FEDB00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DAY 1</a:t>
            </a:r>
            <a:endParaRPr kumimoji="0" lang="en-US" sz="4000" b="1" i="0" u="none" strike="noStrike" kern="1200" cap="none" spc="-300" normalizeH="0" baseline="0" noProof="0">
              <a:ln>
                <a:noFill/>
              </a:ln>
              <a:solidFill>
                <a:srgbClr val="FEDB00"/>
              </a:solidFill>
              <a:effectLst/>
              <a:uLnTx/>
              <a:uFillTx/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60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F529BCD-4977-C545-A5ED-51CB8A22D6B8}"/>
              </a:ext>
            </a:extLst>
          </p:cNvPr>
          <p:cNvSpPr/>
          <p:nvPr/>
        </p:nvSpPr>
        <p:spPr>
          <a:xfrm>
            <a:off x="777365" y="1587727"/>
            <a:ext cx="3586654" cy="3586654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CCE614B-5F0F-3044-9F2A-75BA670EBA92}"/>
              </a:ext>
            </a:extLst>
          </p:cNvPr>
          <p:cNvSpPr/>
          <p:nvPr/>
        </p:nvSpPr>
        <p:spPr>
          <a:xfrm>
            <a:off x="4364019" y="1587727"/>
            <a:ext cx="3586654" cy="3586654"/>
          </a:xfrm>
          <a:prstGeom prst="ellipse">
            <a:avLst/>
          </a:prstGeom>
          <a:solidFill>
            <a:srgbClr val="012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DA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ED0E078-AB9D-9047-BDB6-BD080B64C737}"/>
              </a:ext>
            </a:extLst>
          </p:cNvPr>
          <p:cNvSpPr/>
          <p:nvPr/>
        </p:nvSpPr>
        <p:spPr>
          <a:xfrm>
            <a:off x="7950673" y="1587727"/>
            <a:ext cx="3586654" cy="3586654"/>
          </a:xfrm>
          <a:prstGeom prst="ellipse">
            <a:avLst/>
          </a:prstGeom>
          <a:solidFill>
            <a:srgbClr val="FED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DA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A8E4FD-AE2E-5943-83F4-43A411C2E46C}"/>
              </a:ext>
            </a:extLst>
          </p:cNvPr>
          <p:cNvSpPr txBox="1"/>
          <p:nvPr/>
        </p:nvSpPr>
        <p:spPr>
          <a:xfrm>
            <a:off x="1018535" y="988622"/>
            <a:ext cx="5598165" cy="5977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WE ARE </a:t>
            </a:r>
            <a:r>
              <a:rPr kumimoji="0" lang="en-US" sz="42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P&amp;G</a:t>
            </a:r>
          </a:p>
        </p:txBody>
      </p:sp>
      <p:pic>
        <p:nvPicPr>
          <p:cNvPr id="8" name="DFE09F73-4465-4A5F-B181-44005B260143" descr="A picture containing bottle, table, laptop, food&#10;&#10;Description generated with very high confidence">
            <a:extLst>
              <a:ext uri="{FF2B5EF4-FFF2-40B4-BE49-F238E27FC236}">
                <a16:creationId xmlns:a16="http://schemas.microsoft.com/office/drawing/2014/main" id="{C52343FD-BE7D-9A43-A29C-40C9C71FF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1680" y="2530154"/>
            <a:ext cx="11856613" cy="219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E3ABA7-E636-D644-ADE4-9108A63708FC}"/>
              </a:ext>
            </a:extLst>
          </p:cNvPr>
          <p:cNvSpPr txBox="1"/>
          <p:nvPr/>
        </p:nvSpPr>
        <p:spPr>
          <a:xfrm>
            <a:off x="6019986" y="5410200"/>
            <a:ext cx="5598165" cy="10825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A COMPANY OF LEADING BRANDS</a:t>
            </a:r>
          </a:p>
        </p:txBody>
      </p:sp>
    </p:spTree>
    <p:extLst>
      <p:ext uri="{BB962C8B-B14F-4D97-AF65-F5344CB8AC3E}">
        <p14:creationId xmlns:p14="http://schemas.microsoft.com/office/powerpoint/2010/main" val="90580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build="allAtOnce"/>
      <p:bldP spid="7" grpId="1" build="allAtOnce"/>
      <p:bldP spid="9" grpId="0" build="allAtOnce"/>
      <p:bldP spid="9" grpId="1" build="allAtOnce"/>
    </p:bldLst>
  </p:timing>
</p:sld>
</file>

<file path=ppt/theme/theme1.xml><?xml version="1.0" encoding="utf-8"?>
<a:theme xmlns:a="http://schemas.openxmlformats.org/drawingml/2006/main" name="1_Office Theme">
  <a:themeElements>
    <a:clrScheme name="PG">
      <a:dk1>
        <a:srgbClr val="000000"/>
      </a:dk1>
      <a:lt1>
        <a:srgbClr val="FFFFFF"/>
      </a:lt1>
      <a:dk2>
        <a:srgbClr val="003CAF"/>
      </a:dk2>
      <a:lt2>
        <a:srgbClr val="E7E6E6"/>
      </a:lt2>
      <a:accent1>
        <a:srgbClr val="0099FF"/>
      </a:accent1>
      <a:accent2>
        <a:srgbClr val="FEDB00"/>
      </a:accent2>
      <a:accent3>
        <a:srgbClr val="FE1A0E"/>
      </a:accent3>
      <a:accent4>
        <a:srgbClr val="FFB80F"/>
      </a:accent4>
      <a:accent5>
        <a:srgbClr val="00B055"/>
      </a:accent5>
      <a:accent6>
        <a:srgbClr val="B0017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318</Words>
  <Application>Microsoft Office PowerPoint</Application>
  <PresentationFormat>Widescreen</PresentationFormat>
  <Paragraphs>27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Montserrat</vt:lpstr>
      <vt:lpstr>Noto Sans Symbols</vt:lpstr>
      <vt:lpstr>1_Office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Gurecky, Catherine</dc:creator>
  <cp:lastModifiedBy>Gurecky, Catherine</cp:lastModifiedBy>
  <cp:revision>1</cp:revision>
  <dcterms:created xsi:type="dcterms:W3CDTF">2021-08-19T21:15:11Z</dcterms:created>
  <dcterms:modified xsi:type="dcterms:W3CDTF">2021-08-19T21:18:44Z</dcterms:modified>
</cp:coreProperties>
</file>